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Josefin Sans Bold" charset="1" panose="00000800000000000000"/>
      <p:regular r:id="rId21"/>
    </p:embeddedFont>
    <p:embeddedFont>
      <p:font typeface="Josefin Sans Light" charset="1" panose="00000400000000000000"/>
      <p:regular r:id="rId22"/>
    </p:embeddedFont>
    <p:embeddedFont>
      <p:font typeface="Open Sans 1" charset="1" panose="020B0606030504020204"/>
      <p:regular r:id="rId23"/>
    </p:embeddedFont>
    <p:embeddedFont>
      <p:font typeface="Open Sans 1 Bold" charset="1" panose="020B0806030504020204"/>
      <p:regular r:id="rId24"/>
    </p:embeddedFont>
    <p:embeddedFont>
      <p:font typeface="Josefin Sans" charset="1" panose="00000500000000000000"/>
      <p:regular r:id="rId25"/>
    </p:embeddedFont>
    <p:embeddedFont>
      <p:font typeface="Arial Bold" charset="1" panose="020B0704020202020204"/>
      <p:regular r:id="rId26"/>
    </p:embeddedFont>
    <p:embeddedFont>
      <p:font typeface="Arial" charset="1" panose="020B0604020202020204"/>
      <p:regular r:id="rId27"/>
    </p:embeddedFont>
    <p:embeddedFont>
      <p:font typeface="Open Sans 2 Light" charset="1" panose="00000000000000000000"/>
      <p:regular r:id="rId28"/>
    </p:embeddedFont>
    <p:embeddedFont>
      <p:font typeface="Open Sans 2" charset="1" panose="000000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Relationship Id="rId6" Target="../media/image18.png" Type="http://schemas.openxmlformats.org/officeDocument/2006/relationships/image"/><Relationship Id="rId7" Target="../media/image19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0539" y="513682"/>
            <a:ext cx="16405949" cy="9259635"/>
            <a:chOff x="0" y="0"/>
            <a:chExt cx="2541711" cy="14345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41711" cy="1434560"/>
            </a:xfrm>
            <a:custGeom>
              <a:avLst/>
              <a:gdLst/>
              <a:ahLst/>
              <a:cxnLst/>
              <a:rect r="r" b="b" t="t" l="l"/>
              <a:pathLst>
                <a:path h="1434560" w="2541711">
                  <a:moveTo>
                    <a:pt x="0" y="0"/>
                  </a:moveTo>
                  <a:lnTo>
                    <a:pt x="2541711" y="0"/>
                  </a:lnTo>
                  <a:lnTo>
                    <a:pt x="2541711" y="1434560"/>
                  </a:lnTo>
                  <a:lnTo>
                    <a:pt x="0" y="1434560"/>
                  </a:lnTo>
                  <a:close/>
                </a:path>
              </a:pathLst>
            </a:custGeom>
            <a:blipFill>
              <a:blip r:embed="rId2">
                <a:alphaModFix amt="70000"/>
              </a:blip>
              <a:stretch>
                <a:fillRect l="0" t="-82882" r="0" b="-82882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CFD3D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CFD3D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434664" y="3174171"/>
            <a:ext cx="14597698" cy="39958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843"/>
              </a:lnSpc>
            </a:pPr>
            <a:r>
              <a:rPr lang="en-US" b="true" sz="7130" spc="2053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RÉALLOCATION SECTORIELLE FACE AUX CHOCS DE TAUX 2025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87219" y="7975842"/>
            <a:ext cx="6113562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E1E1E1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Finance Empirique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5682877" y="2804461"/>
            <a:ext cx="11031551" cy="4260937"/>
          </a:xfrm>
          <a:custGeom>
            <a:avLst/>
            <a:gdLst/>
            <a:ahLst/>
            <a:cxnLst/>
            <a:rect r="r" b="b" t="t" l="l"/>
            <a:pathLst>
              <a:path h="4260937" w="11031551">
                <a:moveTo>
                  <a:pt x="0" y="0"/>
                </a:moveTo>
                <a:lnTo>
                  <a:pt x="11031551" y="0"/>
                </a:lnTo>
                <a:lnTo>
                  <a:pt x="11031551" y="4260937"/>
                </a:lnTo>
                <a:lnTo>
                  <a:pt x="0" y="42609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15709"/>
            <a:ext cx="10492510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ANALYSE CORRÉLATION INTER-SECTEURS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20913" y="3723144"/>
            <a:ext cx="4220427" cy="1649090"/>
            <a:chOff x="0" y="0"/>
            <a:chExt cx="5627236" cy="219878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245962"/>
              <a:ext cx="5627236" cy="952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20"/>
                </a:lnSpc>
              </a:pP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La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co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rél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ation inte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r-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ect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or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ielle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ss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d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’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nviron 0,45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vant c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hoc à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 de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0,65 </a:t>
              </a:r>
            </a:p>
            <a:p>
              <a:pPr algn="l">
                <a:lnSpc>
                  <a:spcPts val="1920"/>
                </a:lnSpc>
                <a:spcBef>
                  <a:spcPct val="0"/>
                </a:spcBef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57150"/>
              <a:ext cx="4355938" cy="1119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29"/>
                </a:lnSpc>
                <a:spcBef>
                  <a:spcPct val="0"/>
                </a:spcBef>
              </a:pPr>
              <a:r>
                <a:rPr lang="en-US" b="true" sz="2449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Hausse de la corrélation moyenne :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987147" y="7739895"/>
            <a:ext cx="4016814" cy="1453502"/>
            <a:chOff x="0" y="0"/>
            <a:chExt cx="5355752" cy="1938003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301424"/>
              <a:ext cx="5355752" cy="6365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44"/>
                </a:lnSpc>
              </a:pP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L’ensemble des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se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cteu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rs 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ré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agit désorma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is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au même facteu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 domin</a:t>
              </a:r>
              <a:r>
                <a:rPr lang="en-US" sz="1388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ant.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4145788" cy="113207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71"/>
                </a:lnSpc>
                <a:spcBef>
                  <a:spcPct val="0"/>
                </a:spcBef>
              </a:pPr>
              <a:r>
                <a:rPr lang="en-US" b="true" sz="2479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Effet de contagion macro-financière : 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20913" y="6629534"/>
            <a:ext cx="4220427" cy="1438297"/>
            <a:chOff x="0" y="0"/>
            <a:chExt cx="5627236" cy="1917729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288475"/>
              <a:ext cx="5627236" cy="629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20"/>
                </a:lnSpc>
              </a:pP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Certaines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rel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ations faiblem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ent c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orré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lées,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voire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négatives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,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te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nd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ent à disparaître ap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rès le choc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4355938" cy="1119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29"/>
                </a:lnSpc>
                <a:spcBef>
                  <a:spcPct val="0"/>
                </a:spcBef>
              </a:pPr>
              <a:r>
                <a:rPr lang="en-US" b="true" sz="2449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Disparition des décorrélations :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274955" y="7739895"/>
            <a:ext cx="4220427" cy="1454239"/>
            <a:chOff x="0" y="0"/>
            <a:chExt cx="5627236" cy="193898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1309731"/>
              <a:ext cx="5627236" cy="629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20"/>
                </a:lnSpc>
              </a:pP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La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diversifi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ation s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ect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or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ielle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de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vient moins pro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tectri</a:t>
              </a:r>
              <a:r>
                <a:rPr lang="en-US" sz="1371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ce :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-57150"/>
              <a:ext cx="4355938" cy="1119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29"/>
                </a:lnSpc>
                <a:spcBef>
                  <a:spcPct val="0"/>
                </a:spcBef>
              </a:pPr>
              <a:r>
                <a:rPr lang="en-US" b="true" sz="2449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Perte d’efficacité de la diversification : 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171543" y="2626989"/>
            <a:ext cx="12305585" cy="4553066"/>
          </a:xfrm>
          <a:custGeom>
            <a:avLst/>
            <a:gdLst/>
            <a:ahLst/>
            <a:cxnLst/>
            <a:rect r="r" b="b" t="t" l="l"/>
            <a:pathLst>
              <a:path h="4553066" w="12305585">
                <a:moveTo>
                  <a:pt x="0" y="0"/>
                </a:moveTo>
                <a:lnTo>
                  <a:pt x="12305585" y="0"/>
                </a:lnTo>
                <a:lnTo>
                  <a:pt x="12305585" y="4553066"/>
                </a:lnTo>
                <a:lnTo>
                  <a:pt x="0" y="4553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9609" y="561307"/>
            <a:ext cx="10492510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STRUCTURE DU RISQUE (POIDS VS CONTRIBUTION)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160424" y="7189580"/>
            <a:ext cx="7956033" cy="173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"/>
              </a:lnSpc>
              <a:spcBef>
                <a:spcPct val="0"/>
              </a:spcBef>
            </a:pPr>
            <a:r>
              <a:rPr lang="en-US" b="true" sz="1205" spc="389">
                <a:solidFill>
                  <a:srgbClr val="FFFFFF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POIDS VS CONTRIBUTION AU RISQUE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99272" y="7991828"/>
            <a:ext cx="4593478" cy="1266472"/>
            <a:chOff x="0" y="0"/>
            <a:chExt cx="6124637" cy="168862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066574"/>
              <a:ext cx="6124637" cy="622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897"/>
                </a:lnSpc>
              </a:pP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Tech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re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prés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ente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19 % du capital m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ai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génè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27,4 % du risque total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57150"/>
              <a:ext cx="6124637" cy="11522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4"/>
                </a:lnSpc>
                <a:spcBef>
                  <a:spcPct val="0"/>
                </a:spcBef>
              </a:pPr>
              <a:r>
                <a:rPr lang="en-US" b="true" sz="251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Levier de risque technologique (XLK)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323893" y="7991828"/>
            <a:ext cx="4593478" cy="1266472"/>
            <a:chOff x="0" y="0"/>
            <a:chExt cx="6124637" cy="1688629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066574"/>
              <a:ext cx="6124637" cy="622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897"/>
                </a:lnSpc>
              </a:pP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L’Ind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st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es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te l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n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c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pal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c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ntri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bu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 a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isqu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,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av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ec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un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p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t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supérieur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à s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n poids</a:t>
              </a:r>
              <a:r>
                <a:rPr lang="en-US" sz="1355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57150"/>
              <a:ext cx="6124637" cy="11522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4"/>
                </a:lnSpc>
                <a:spcBef>
                  <a:spcPct val="0"/>
                </a:spcBef>
              </a:pPr>
              <a:r>
                <a:rPr lang="en-US" b="true" sz="251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Moteur cyclique dominant (ITA)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907971" y="7991828"/>
            <a:ext cx="4593478" cy="1266472"/>
            <a:chOff x="0" y="0"/>
            <a:chExt cx="6124637" cy="168862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066574"/>
              <a:ext cx="6124637" cy="6220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897"/>
                </a:lnSpc>
                <a:spcBef>
                  <a:spcPct val="0"/>
                </a:spcBef>
              </a:pPr>
              <a:r>
                <a:rPr lang="en-US" sz="1355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La consommation de base affiche une contribution au risque inférieure à son poids en capital.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57150"/>
              <a:ext cx="6124637" cy="11522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24"/>
                </a:lnSpc>
                <a:spcBef>
                  <a:spcPct val="0"/>
                </a:spcBef>
              </a:pPr>
              <a:r>
                <a:rPr lang="en-US" b="true" sz="251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Rôle stabilisateur défensif (XLP)</a:t>
              </a: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164042" y="7572369"/>
            <a:ext cx="8358280" cy="1412657"/>
          </a:xfrm>
          <a:custGeom>
            <a:avLst/>
            <a:gdLst/>
            <a:ahLst/>
            <a:cxnLst/>
            <a:rect r="r" b="b" t="t" l="l"/>
            <a:pathLst>
              <a:path h="1412657" w="8358280">
                <a:moveTo>
                  <a:pt x="0" y="0"/>
                </a:moveTo>
                <a:lnTo>
                  <a:pt x="8358280" y="0"/>
                </a:lnTo>
                <a:lnTo>
                  <a:pt x="8358280" y="1412657"/>
                </a:lnTo>
                <a:lnTo>
                  <a:pt x="0" y="14126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871" t="0" r="-10338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17329" y="703259"/>
            <a:ext cx="8500020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Analyse du risque extrême (VaR et ES)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12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164042" y="2035549"/>
            <a:ext cx="8131990" cy="4187975"/>
          </a:xfrm>
          <a:custGeom>
            <a:avLst/>
            <a:gdLst/>
            <a:ahLst/>
            <a:cxnLst/>
            <a:rect r="r" b="b" t="t" l="l"/>
            <a:pathLst>
              <a:path h="4187975" w="8131990">
                <a:moveTo>
                  <a:pt x="0" y="0"/>
                </a:moveTo>
                <a:lnTo>
                  <a:pt x="8131990" y="0"/>
                </a:lnTo>
                <a:lnTo>
                  <a:pt x="8131990" y="4187974"/>
                </a:lnTo>
                <a:lnTo>
                  <a:pt x="0" y="4187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717329" y="3193388"/>
            <a:ext cx="4561381" cy="1298437"/>
            <a:chOff x="0" y="0"/>
            <a:chExt cx="6081842" cy="173124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281083"/>
              <a:ext cx="6081842" cy="45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ss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de -1.6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0% à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-3.16% 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pa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 j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our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50599" y="-66675"/>
              <a:ext cx="4707840" cy="13858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66"/>
                </a:lnSpc>
                <a:spcBef>
                  <a:spcPct val="0"/>
                </a:spcBef>
              </a:pPr>
              <a:r>
                <a:rPr lang="en-US" b="true" sz="304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Doublement de la ES : 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7329" y="5390041"/>
            <a:ext cx="4561381" cy="1488937"/>
            <a:chOff x="0" y="0"/>
            <a:chExt cx="6081842" cy="198524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569883"/>
              <a:ext cx="6081842" cy="1415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En c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de krach, la 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pe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rte m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oyenne est deux fois plus violente après le choc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0599" y="-66675"/>
              <a:ext cx="4707840" cy="6746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66"/>
                </a:lnSpc>
                <a:spcBef>
                  <a:spcPct val="0"/>
                </a:spcBef>
              </a:pPr>
              <a:r>
                <a:rPr lang="en-US" b="true" sz="304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Interprétation :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17329" y="7384937"/>
            <a:ext cx="4561381" cy="1660387"/>
            <a:chOff x="0" y="0"/>
            <a:chExt cx="6081842" cy="2213849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281083"/>
              <a:ext cx="6081842" cy="9327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15"/>
                </a:lnSpc>
              </a:pP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portefeuille est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plus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efficient m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ais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beauc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oup plus fragile</a:t>
              </a:r>
              <a:r>
                <a:rPr lang="en-US" sz="2082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50599" y="-66675"/>
              <a:ext cx="4707840" cy="13858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66"/>
                </a:lnSpc>
                <a:spcBef>
                  <a:spcPct val="0"/>
                </a:spcBef>
              </a:pPr>
              <a:r>
                <a:rPr lang="en-US" b="true" sz="3047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Risque de queue (Fat Tails) : 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571335" y="3479062"/>
            <a:ext cx="5673608" cy="3892631"/>
            <a:chOff x="0" y="0"/>
            <a:chExt cx="7564811" cy="519017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540244"/>
              <a:ext cx="7564811" cy="726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1"/>
                </a:lnSpc>
              </a:pP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Sh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pe pa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ss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de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-0,30 avant choc à 1,88 </a:t>
              </a:r>
            </a:p>
            <a:p>
              <a:pPr algn="l">
                <a:lnSpc>
                  <a:spcPts val="2231"/>
                </a:lnSpc>
              </a:pP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après choc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2937" y="-57150"/>
              <a:ext cx="5855779" cy="625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85"/>
                </a:lnSpc>
                <a:spcBef>
                  <a:spcPct val="0"/>
                </a:spcBef>
              </a:pPr>
              <a:r>
                <a:rPr lang="en-US" b="true" sz="2846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Ratio de Sharpe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813445"/>
              <a:ext cx="7564811" cy="726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1"/>
                </a:lnSpc>
              </a:pP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 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rendem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ent annuali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sé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bondit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 de 0,79 % à </a:t>
              </a:r>
            </a:p>
            <a:p>
              <a:pPr algn="l">
                <a:lnSpc>
                  <a:spcPts val="2231"/>
                </a:lnSpc>
              </a:pP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48,20 %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62937" y="2216051"/>
              <a:ext cx="5855779" cy="625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85"/>
                </a:lnSpc>
                <a:spcBef>
                  <a:spcPct val="0"/>
                </a:spcBef>
              </a:pPr>
              <a:r>
                <a:rPr lang="en-US" b="true" sz="2846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Rendement (E[R])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839590"/>
              <a:ext cx="7564811" cy="35058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31"/>
                </a:lnSpc>
              </a:pP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La volatilité augmente de 12,27 % à 23,28 %</a:t>
              </a:r>
              <a:r>
                <a:rPr lang="en-US" sz="1594">
                  <a:solidFill>
                    <a:srgbClr val="FFFFFF"/>
                  </a:solidFill>
                  <a:latin typeface="Open Sans 2"/>
                  <a:ea typeface="Open Sans 2"/>
                  <a:cs typeface="Open Sans 2"/>
                  <a:sym typeface="Open Sans 2"/>
                </a:rPr>
                <a:t>.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62937" y="4242196"/>
              <a:ext cx="5855779" cy="6259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985"/>
                </a:lnSpc>
                <a:spcBef>
                  <a:spcPct val="0"/>
                </a:spcBef>
              </a:pPr>
              <a:r>
                <a:rPr lang="en-US" b="true" sz="2846">
                  <a:solidFill>
                    <a:srgbClr val="FFFFFF"/>
                  </a:solidFill>
                  <a:latin typeface="Josefin Sans Bold"/>
                  <a:ea typeface="Josefin Sans Bold"/>
                  <a:cs typeface="Josefin Sans Bold"/>
                  <a:sym typeface="Josefin Sans Bold"/>
                </a:rPr>
                <a:t>Volatilité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5449644" y="3271124"/>
            <a:ext cx="11527776" cy="4308506"/>
          </a:xfrm>
          <a:custGeom>
            <a:avLst/>
            <a:gdLst/>
            <a:ahLst/>
            <a:cxnLst/>
            <a:rect r="r" b="b" t="t" l="l"/>
            <a:pathLst>
              <a:path h="4308506" w="11527776">
                <a:moveTo>
                  <a:pt x="0" y="0"/>
                </a:moveTo>
                <a:lnTo>
                  <a:pt x="11527776" y="0"/>
                </a:lnTo>
                <a:lnTo>
                  <a:pt x="11527776" y="4308507"/>
                </a:lnTo>
                <a:lnTo>
                  <a:pt x="0" y="43085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7600950" y="3285888"/>
            <a:ext cx="3086100" cy="386348"/>
            <a:chOff x="0" y="0"/>
            <a:chExt cx="812800" cy="10175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101754"/>
            </a:xfrm>
            <a:custGeom>
              <a:avLst/>
              <a:gdLst/>
              <a:ahLst/>
              <a:cxnLst/>
              <a:rect r="r" b="b" t="t" l="l"/>
              <a:pathLst>
                <a:path h="10175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01754"/>
                  </a:lnTo>
                  <a:lnTo>
                    <a:pt x="0" y="101754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9525"/>
              <a:ext cx="812800" cy="922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1090397"/>
            <a:ext cx="8500020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BILAN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658178" y="7737397"/>
            <a:ext cx="6319242" cy="22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"/>
              </a:lnSpc>
              <a:spcBef>
                <a:spcPct val="0"/>
              </a:spcBef>
            </a:pPr>
            <a:r>
              <a:rPr lang="en-US" b="true" sz="1500" spc="484">
                <a:solidFill>
                  <a:srgbClr val="FFFFFF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TABLEAU RECAPITULATIF DES STRATEGIES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13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456396" y="3285888"/>
            <a:ext cx="3086100" cy="478199"/>
            <a:chOff x="0" y="0"/>
            <a:chExt cx="812800" cy="12594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125945"/>
            </a:xfrm>
            <a:custGeom>
              <a:avLst/>
              <a:gdLst/>
              <a:ahLst/>
              <a:cxnLst/>
              <a:rect r="r" b="b" t="t" l="l"/>
              <a:pathLst>
                <a:path h="12594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25945"/>
                  </a:lnTo>
                  <a:lnTo>
                    <a:pt x="0" y="12594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9525"/>
              <a:ext cx="812800" cy="1164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450645" y="3285888"/>
            <a:ext cx="3086100" cy="496006"/>
            <a:chOff x="0" y="0"/>
            <a:chExt cx="812800" cy="13063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130635"/>
            </a:xfrm>
            <a:custGeom>
              <a:avLst/>
              <a:gdLst/>
              <a:ahLst/>
              <a:cxnLst/>
              <a:rect r="r" b="b" t="t" l="l"/>
              <a:pathLst>
                <a:path h="130635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0635"/>
                  </a:lnTo>
                  <a:lnTo>
                    <a:pt x="0" y="13063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9525"/>
              <a:ext cx="812800" cy="1211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08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0054214" y="3421138"/>
            <a:ext cx="6792863" cy="235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16"/>
              </a:lnSpc>
              <a:spcBef>
                <a:spcPct val="0"/>
              </a:spcBef>
            </a:pPr>
            <a:r>
              <a:rPr lang="en-US" b="true" sz="1651" spc="533">
                <a:solidFill>
                  <a:srgbClr val="000000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MAINTIEN DES TAUX    BAISSE DES TAUX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827157" y="3656746"/>
            <a:ext cx="7772299" cy="3922548"/>
          </a:xfrm>
          <a:custGeom>
            <a:avLst/>
            <a:gdLst/>
            <a:ahLst/>
            <a:cxnLst/>
            <a:rect r="r" b="b" t="t" l="l"/>
            <a:pathLst>
              <a:path h="3922548" w="7772299">
                <a:moveTo>
                  <a:pt x="0" y="0"/>
                </a:moveTo>
                <a:lnTo>
                  <a:pt x="7772299" y="0"/>
                </a:lnTo>
                <a:lnTo>
                  <a:pt x="7772299" y="3922547"/>
                </a:lnTo>
                <a:lnTo>
                  <a:pt x="0" y="39225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3192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827157" y="3656746"/>
            <a:ext cx="1215580" cy="121558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29258" t="-30559" r="-26201" b="-36859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2746823" y="4986626"/>
            <a:ext cx="1219336" cy="121933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4761" t="0" r="-476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1827157" y="6320263"/>
            <a:ext cx="1215580" cy="121558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1757886" y="5257181"/>
            <a:ext cx="3392912" cy="4302744"/>
          </a:xfrm>
          <a:custGeom>
            <a:avLst/>
            <a:gdLst/>
            <a:ahLst/>
            <a:cxnLst/>
            <a:rect r="r" b="b" t="t" l="l"/>
            <a:pathLst>
              <a:path h="4302744" w="3392912">
                <a:moveTo>
                  <a:pt x="0" y="0"/>
                </a:moveTo>
                <a:lnTo>
                  <a:pt x="3392912" y="0"/>
                </a:lnTo>
                <a:lnTo>
                  <a:pt x="3392912" y="4302744"/>
                </a:lnTo>
                <a:lnTo>
                  <a:pt x="0" y="43027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92133" t="-153207" r="-158125" b="-35881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506758" y="1076325"/>
            <a:ext cx="7274483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SYNTHÈSE DES ENSEIGNEMENTS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39072" y="4004821"/>
            <a:ext cx="4948469" cy="528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9"/>
              </a:lnSpc>
              <a:spcBef>
                <a:spcPct val="0"/>
              </a:spcBef>
            </a:pPr>
            <a:r>
              <a:rPr lang="en-US" b="true" sz="1899" spc="613">
                <a:solidFill>
                  <a:srgbClr val="000000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Croissance de l’efficience financière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165748" y="5465167"/>
            <a:ext cx="4948469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9"/>
              </a:lnSpc>
              <a:spcBef>
                <a:spcPct val="0"/>
              </a:spcBef>
            </a:pPr>
            <a:r>
              <a:rPr lang="en-US" b="true" sz="1899" spc="613">
                <a:solidFill>
                  <a:srgbClr val="000000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Rotation du régime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239072" y="6796925"/>
            <a:ext cx="5267289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89"/>
              </a:lnSpc>
              <a:spcBef>
                <a:spcPct val="0"/>
              </a:spcBef>
            </a:pPr>
            <a:r>
              <a:rPr lang="en-US" b="true" sz="1899" spc="613">
                <a:solidFill>
                  <a:srgbClr val="000000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Le prix de la performance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14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10483072" y="3310128"/>
            <a:ext cx="5942540" cy="1908816"/>
          </a:xfrm>
          <a:custGeom>
            <a:avLst/>
            <a:gdLst/>
            <a:ahLst/>
            <a:cxnLst/>
            <a:rect r="r" b="b" t="t" l="l"/>
            <a:pathLst>
              <a:path h="1908816" w="5942540">
                <a:moveTo>
                  <a:pt x="0" y="0"/>
                </a:moveTo>
                <a:lnTo>
                  <a:pt x="5942540" y="0"/>
                </a:lnTo>
                <a:lnTo>
                  <a:pt x="5942540" y="1908816"/>
                </a:lnTo>
                <a:lnTo>
                  <a:pt x="0" y="190881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7862" t="-139988" r="-14832" b="-242662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26518" y="5040948"/>
            <a:ext cx="14234964" cy="700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89"/>
              </a:lnSpc>
              <a:spcBef>
                <a:spcPct val="0"/>
              </a:spcBef>
            </a:pPr>
            <a:r>
              <a:rPr lang="en-US" b="true" sz="4899" spc="1582">
                <a:solidFill>
                  <a:srgbClr val="FFFFFF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MERCI DE VOTRE ATTENTION</a:t>
            </a:r>
          </a:p>
        </p:txBody>
      </p:sp>
      <p:sp>
        <p:nvSpPr>
          <p:cNvPr name="TextBox 3" id="3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15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793978" y="2984094"/>
            <a:ext cx="8221696" cy="5919621"/>
          </a:xfrm>
          <a:custGeom>
            <a:avLst/>
            <a:gdLst/>
            <a:ahLst/>
            <a:cxnLst/>
            <a:rect r="r" b="b" t="t" l="l"/>
            <a:pathLst>
              <a:path h="5919621" w="8221696">
                <a:moveTo>
                  <a:pt x="0" y="0"/>
                </a:moveTo>
                <a:lnTo>
                  <a:pt x="8221696" y="0"/>
                </a:lnTo>
                <a:lnTo>
                  <a:pt x="8221696" y="5919621"/>
                </a:lnTo>
                <a:lnTo>
                  <a:pt x="0" y="59196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61553" y="1076325"/>
            <a:ext cx="9083451" cy="230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3"/>
              </a:lnSpc>
            </a:pPr>
            <a:r>
              <a:rPr lang="en-US" sz="5503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LES PIVOT MONÉTAIRES DE 2025 : RUPTURE ET ANTICIPATION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439" y="3988815"/>
            <a:ext cx="7881378" cy="391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91"/>
              </a:lnSpc>
            </a:pPr>
            <a:r>
              <a:rPr lang="en-US" sz="2409" b="true">
                <a:solidFill>
                  <a:srgbClr val="E1E1E1"/>
                </a:solidFill>
                <a:latin typeface="Arial Bold"/>
                <a:ea typeface="Arial Bold"/>
                <a:cs typeface="Arial Bold"/>
                <a:sym typeface="Arial Bold"/>
              </a:rPr>
              <a:t>Le Contexte :</a:t>
            </a:r>
          </a:p>
          <a:p>
            <a:pPr algn="l">
              <a:lnSpc>
                <a:spcPts val="2891"/>
              </a:lnSpc>
            </a:pPr>
          </a:p>
          <a:p>
            <a:pPr algn="just" marL="411916" indent="-205958" lvl="1">
              <a:lnSpc>
                <a:spcPts val="2289"/>
              </a:lnSpc>
              <a:spcBef>
                <a:spcPct val="0"/>
              </a:spcBef>
              <a:buFont typeface="Arial"/>
              <a:buChar char="•"/>
            </a:pPr>
            <a:r>
              <a:rPr lang="en-US" sz="1907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Phase 1 (maintien </a:t>
            </a:r>
            <a:r>
              <a:rPr lang="en-US" sz="1907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) : Le marché espère une baisse des taux de la FED, mais Jerome Powell maintien (Higher for longer)</a:t>
            </a:r>
          </a:p>
          <a:p>
            <a:pPr algn="just">
              <a:lnSpc>
                <a:spcPts val="2289"/>
              </a:lnSpc>
              <a:spcBef>
                <a:spcPct val="0"/>
              </a:spcBef>
            </a:pPr>
          </a:p>
          <a:p>
            <a:pPr algn="just" marL="411916" indent="-205958" lvl="1">
              <a:lnSpc>
                <a:spcPts val="2289"/>
              </a:lnSpc>
              <a:spcBef>
                <a:spcPct val="0"/>
              </a:spcBef>
              <a:buFont typeface="Arial"/>
              <a:buChar char="•"/>
            </a:pPr>
            <a:r>
              <a:rPr lang="en-US" sz="1907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Phase 2 (Anticipation) : 15 mars 2025 - Prévision de la baisse des taux par le marché.</a:t>
            </a:r>
          </a:p>
          <a:p>
            <a:pPr algn="just">
              <a:lnSpc>
                <a:spcPts val="2289"/>
              </a:lnSpc>
              <a:spcBef>
                <a:spcPct val="0"/>
              </a:spcBef>
            </a:pPr>
          </a:p>
          <a:p>
            <a:pPr algn="just" marL="411916" indent="-205958" lvl="1">
              <a:lnSpc>
                <a:spcPts val="2289"/>
              </a:lnSpc>
              <a:spcBef>
                <a:spcPct val="0"/>
              </a:spcBef>
              <a:buFont typeface="Arial"/>
              <a:buChar char="•"/>
            </a:pPr>
            <a:r>
              <a:rPr lang="en-US" sz="1907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Phase 3 (Le Choc) : 19 mars 2025 - Jerome Powell annonce au congrès qu’il pourrait bientôt baisser les taux</a:t>
            </a:r>
          </a:p>
          <a:p>
            <a:pPr algn="just">
              <a:lnSpc>
                <a:spcPts val="2289"/>
              </a:lnSpc>
              <a:spcBef>
                <a:spcPct val="0"/>
              </a:spcBef>
            </a:pPr>
          </a:p>
          <a:p>
            <a:pPr algn="just" marL="411916" indent="-205958" lvl="1">
              <a:lnSpc>
                <a:spcPts val="2289"/>
              </a:lnSpc>
              <a:spcBef>
                <a:spcPct val="0"/>
              </a:spcBef>
              <a:buFont typeface="Arial"/>
              <a:buChar char="•"/>
            </a:pPr>
            <a:r>
              <a:rPr lang="en-US" sz="1907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Conséquence : Réajustement violent des prévisions économiques.</a:t>
            </a:r>
          </a:p>
          <a:p>
            <a:pPr algn="just">
              <a:lnSpc>
                <a:spcPts val="228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093858" y="9090660"/>
            <a:ext cx="7621935" cy="167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0"/>
              </a:lnSpc>
              <a:spcBef>
                <a:spcPct val="0"/>
              </a:spcBef>
            </a:pPr>
            <a:r>
              <a:rPr lang="en-US" b="true" sz="1200" spc="387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ANTICIPATI</a:t>
            </a:r>
            <a:r>
              <a:rPr lang="en-US" b="true" sz="1200" spc="387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ONS DES TAUX DIRECTEURS DE LA FED (PLOT 2025)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611365" y="513682"/>
            <a:ext cx="6081272" cy="9259635"/>
            <a:chOff x="0" y="0"/>
            <a:chExt cx="942148" cy="14345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42148" cy="1434560"/>
            </a:xfrm>
            <a:custGeom>
              <a:avLst/>
              <a:gdLst/>
              <a:ahLst/>
              <a:cxnLst/>
              <a:rect r="r" b="b" t="t" l="l"/>
              <a:pathLst>
                <a:path h="1434560" w="942148">
                  <a:moveTo>
                    <a:pt x="0" y="0"/>
                  </a:moveTo>
                  <a:lnTo>
                    <a:pt x="942148" y="0"/>
                  </a:lnTo>
                  <a:lnTo>
                    <a:pt x="942148" y="1434560"/>
                  </a:lnTo>
                  <a:lnTo>
                    <a:pt x="0" y="1434560"/>
                  </a:lnTo>
                  <a:close/>
                </a:path>
              </a:pathLst>
            </a:custGeom>
            <a:blipFill>
              <a:blip r:embed="rId2">
                <a:alphaModFix amt="70000"/>
              </a:blip>
              <a:stretch>
                <a:fillRect l="-85346" t="0" r="-85346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7615624" y="689686"/>
            <a:ext cx="6963519" cy="230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OBJECTIFS ET DÉMARCHE DE L'ANALYSE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8" id="8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02278" y="4421746"/>
            <a:ext cx="10157022" cy="799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50"/>
              </a:lnSpc>
            </a:pPr>
            <a:r>
              <a:rPr lang="en-US" sz="1500" spc="484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PROBLÉMATIQUE:</a:t>
            </a:r>
          </a:p>
          <a:p>
            <a:pPr algn="l">
              <a:lnSpc>
                <a:spcPts val="1540"/>
              </a:lnSpc>
            </a:pPr>
          </a:p>
          <a:p>
            <a:pPr algn="l">
              <a:lnSpc>
                <a:spcPts val="1540"/>
              </a:lnSpc>
              <a:spcBef>
                <a:spcPct val="0"/>
              </a:spcBef>
            </a:pPr>
            <a:r>
              <a:rPr lang="en-US" sz="1400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1400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Comment l'inflexion des anticipations monétaires modifie-t-elle la topologie de la frontière efficiente et l'arbitrage rendement-risque ?”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102278" y="6002261"/>
            <a:ext cx="9567159" cy="2464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1"/>
              </a:lnSpc>
              <a:spcBef>
                <a:spcPct val="0"/>
              </a:spcBef>
            </a:pPr>
            <a:r>
              <a:rPr lang="en-US" sz="1401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DÉMARCHE MÉTHODOLOGIQUE :</a:t>
            </a:r>
          </a:p>
          <a:p>
            <a:pPr algn="just">
              <a:lnSpc>
                <a:spcPts val="1541"/>
              </a:lnSpc>
              <a:spcBef>
                <a:spcPct val="0"/>
              </a:spcBef>
            </a:pPr>
          </a:p>
          <a:p>
            <a:pPr algn="just" marL="302557" indent="-151278" lvl="1">
              <a:lnSpc>
                <a:spcPts val="1541"/>
              </a:lnSpc>
              <a:spcBef>
                <a:spcPct val="0"/>
              </a:spcBef>
              <a:buFont typeface="Arial"/>
              <a:buChar char="•"/>
            </a:pPr>
            <a:r>
              <a:rPr lang="en-US" sz="1401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Exploration Stochastique : Simulation de Monte-Carlo (10 000 itérations) pour cartographier l'univers des possibles.</a:t>
            </a:r>
          </a:p>
          <a:p>
            <a:pPr algn="just">
              <a:lnSpc>
                <a:spcPts val="1541"/>
              </a:lnSpc>
              <a:spcBef>
                <a:spcPct val="0"/>
              </a:spcBef>
            </a:pPr>
          </a:p>
          <a:p>
            <a:pPr algn="just" marL="302557" indent="-151278" lvl="1">
              <a:lnSpc>
                <a:spcPts val="1541"/>
              </a:lnSpc>
              <a:buFont typeface="Arial"/>
              <a:buChar char="•"/>
            </a:pPr>
            <a:r>
              <a:rPr lang="en-US" sz="1401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Optim</a:t>
            </a:r>
            <a:r>
              <a:rPr lang="en-US" sz="1401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isation Frontière : Identification du portefeuille de tangence et du couple rendement-risque optimal.</a:t>
            </a:r>
          </a:p>
          <a:p>
            <a:pPr algn="just">
              <a:lnSpc>
                <a:spcPts val="1541"/>
              </a:lnSpc>
            </a:pPr>
          </a:p>
          <a:p>
            <a:pPr algn="just" marL="302557" indent="-151278" lvl="1">
              <a:lnSpc>
                <a:spcPts val="1541"/>
              </a:lnSpc>
              <a:spcBef>
                <a:spcPct val="0"/>
              </a:spcBef>
              <a:buFont typeface="Arial"/>
              <a:buChar char="•"/>
            </a:pPr>
            <a:r>
              <a:rPr lang="en-US" sz="1401" spc="452">
                <a:solidFill>
                  <a:srgbClr val="E1E1E1"/>
                </a:solidFill>
                <a:latin typeface="Arial"/>
                <a:ea typeface="Arial"/>
                <a:cs typeface="Arial"/>
                <a:sym typeface="Arial"/>
              </a:rPr>
              <a:t>Analyse de Réallocation : Modélisation de la rotation sectorielle induite par le pivot monétaire.</a:t>
            </a:r>
          </a:p>
          <a:p>
            <a:pPr algn="just">
              <a:lnSpc>
                <a:spcPts val="1541"/>
              </a:lnSpc>
              <a:spcBef>
                <a:spcPct val="0"/>
              </a:spcBef>
            </a:pPr>
          </a:p>
          <a:p>
            <a:pPr algn="just">
              <a:lnSpc>
                <a:spcPts val="1373"/>
              </a:lnSpc>
              <a:spcBef>
                <a:spcPct val="0"/>
              </a:spcBef>
            </a:pPr>
          </a:p>
          <a:p>
            <a:pPr algn="just">
              <a:lnSpc>
                <a:spcPts val="137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CFD3D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CFD3D5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82014" y="1451686"/>
            <a:ext cx="5724971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  <a:spcBef>
                <a:spcPct val="0"/>
              </a:spcBef>
            </a:pPr>
            <a:r>
              <a:rPr lang="en-US" sz="5499" spc="1776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SOMMAIRE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766" y="2888214"/>
            <a:ext cx="14492445" cy="5247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4"/>
              </a:lnSpc>
            </a:pP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UNIVERS D’INVESTISSEMENT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STATISTIQUES ET CALCULS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SIMULATION DE MONTE CARLO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ANALYSE COMPARATIVE DES FRONTIÈRES EFFICIENTES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LA RÉALLOCATION AVANT/APRÈS CHOC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STRUCTURE DU RISQUE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ANALYSE DU RISQUE EXTRÊME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 BILAN DES RÉSULTATS </a:t>
            </a:r>
          </a:p>
          <a:p>
            <a:pPr algn="l" marL="546838" indent="-273419" lvl="1">
              <a:lnSpc>
                <a:spcPts val="4204"/>
              </a:lnSpc>
              <a:buAutoNum type="arabicPeriod" startAt="1"/>
            </a:pPr>
            <a:r>
              <a:rPr lang="en-US" b="true" sz="2532" spc="818">
                <a:solidFill>
                  <a:srgbClr val="E1E1E1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 SYNTHÈSE DES ENSEIGNEMENTS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882066" y="3969716"/>
            <a:ext cx="8617166" cy="5051813"/>
          </a:xfrm>
          <a:custGeom>
            <a:avLst/>
            <a:gdLst/>
            <a:ahLst/>
            <a:cxnLst/>
            <a:rect r="r" b="b" t="t" l="l"/>
            <a:pathLst>
              <a:path h="5051813" w="8617166">
                <a:moveTo>
                  <a:pt x="0" y="0"/>
                </a:moveTo>
                <a:lnTo>
                  <a:pt x="8617166" y="0"/>
                </a:lnTo>
                <a:lnTo>
                  <a:pt x="8617166" y="5051814"/>
                </a:lnTo>
                <a:lnTo>
                  <a:pt x="0" y="50518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229577" y="689686"/>
            <a:ext cx="9922144" cy="230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MÉTHODOLOGIE : UNIVERS D'INVESTISSEMENT ET TEMPORALITÉ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2971065"/>
            <a:ext cx="4781443" cy="3274695"/>
            <a:chOff x="0" y="0"/>
            <a:chExt cx="6375258" cy="436626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85725"/>
              <a:ext cx="6375258" cy="16181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FFFFFF"/>
                  </a:solidFill>
                  <a:latin typeface="Josefin Sans Light"/>
                  <a:ea typeface="Josefin Sans Light"/>
                  <a:cs typeface="Josefin Sans Light"/>
                  <a:sym typeface="Josefin Sans Light"/>
                </a:rPr>
                <a:t>Univers d'Investissement (7 ETF Sectoriels)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922992"/>
              <a:ext cx="5142497" cy="24432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Croissance : XLK (Technologie)</a:t>
              </a:r>
            </a:p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Défensif : XLV (Santé), XLP (Consommation de base)</a:t>
              </a:r>
            </a:p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Cyclique : ITA (Industrie), XLF (Finance), XLE (Énergie)</a:t>
              </a:r>
            </a:p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Sensible aux taux : XLRE (Immobilier)</a:t>
              </a:r>
            </a:p>
            <a:p>
              <a:pPr algn="l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6617235"/>
            <a:ext cx="4486514" cy="2669820"/>
            <a:chOff x="0" y="0"/>
            <a:chExt cx="5982018" cy="355976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85725"/>
              <a:ext cx="5982018" cy="792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900"/>
                </a:lnSpc>
                <a:spcBef>
                  <a:spcPct val="0"/>
                </a:spcBef>
              </a:pPr>
              <a:r>
                <a:rPr lang="en-US" sz="3500">
                  <a:solidFill>
                    <a:srgbClr val="FFFFFF"/>
                  </a:solidFill>
                  <a:latin typeface="Josefin Sans Light"/>
                  <a:ea typeface="Josefin Sans Light"/>
                  <a:cs typeface="Josefin Sans Light"/>
                  <a:sym typeface="Josefin Sans Light"/>
                </a:rPr>
                <a:t>Définition des Périodes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092786"/>
              <a:ext cx="5142497" cy="2466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Événement Pivot : 15 mars 2025 (Choc FED).</a:t>
              </a:r>
            </a:p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Fenêtres d'étude : 4 mois d'Anticipation vs 4 mois de Réaction.</a:t>
              </a:r>
            </a:p>
            <a:p>
              <a:pPr algn="l" marL="323850" indent="-161925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Standardisation : Données journalières annualisées (A</a:t>
              </a: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NN</a:t>
              </a:r>
              <a:r>
                <a:rPr lang="en-US" sz="1500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=252).</a:t>
              </a:r>
            </a:p>
            <a:p>
              <a:pPr algn="l">
                <a:lnSpc>
                  <a:spcPts val="21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19706" y="9172755"/>
            <a:ext cx="4141887" cy="228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0"/>
              </a:lnSpc>
              <a:spcBef>
                <a:spcPct val="0"/>
              </a:spcBef>
            </a:pPr>
            <a:r>
              <a:rPr lang="en-US" b="true" sz="1500" spc="484">
                <a:solidFill>
                  <a:srgbClr val="FFFFFF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S&amp;P</a:t>
            </a:r>
            <a:r>
              <a:rPr lang="en-US" b="true" sz="1500" spc="484">
                <a:solidFill>
                  <a:srgbClr val="FFFFFF"/>
                </a:solidFill>
                <a:latin typeface="Josefin Sans Bold"/>
                <a:ea typeface="Josefin Sans Bold"/>
                <a:cs typeface="Josefin Sans Bold"/>
                <a:sym typeface="Josefin Sans Bold"/>
              </a:rPr>
              <a:t> 500 SECTORS HEATMAP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060145" y="4389015"/>
            <a:ext cx="6754449" cy="4077999"/>
          </a:xfrm>
          <a:custGeom>
            <a:avLst/>
            <a:gdLst/>
            <a:ahLst/>
            <a:cxnLst/>
            <a:rect r="r" b="b" t="t" l="l"/>
            <a:pathLst>
              <a:path h="4077999" w="6754449">
                <a:moveTo>
                  <a:pt x="0" y="0"/>
                </a:moveTo>
                <a:lnTo>
                  <a:pt x="6754449" y="0"/>
                </a:lnTo>
                <a:lnTo>
                  <a:pt x="6754449" y="4077999"/>
                </a:lnTo>
                <a:lnTo>
                  <a:pt x="0" y="40779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76325"/>
            <a:ext cx="8582380" cy="230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3"/>
              </a:lnSpc>
            </a:pPr>
            <a:r>
              <a:rPr lang="en-US" sz="5503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STATISTIQUE ET HYPOTHÈSES DE CALCUL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357903" y="4127362"/>
            <a:ext cx="7786097" cy="2217806"/>
            <a:chOff x="0" y="0"/>
            <a:chExt cx="10381462" cy="295707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4774009" cy="27021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9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</a:t>
              </a:r>
              <a:r>
                <a:rPr lang="en-US" sz="29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 Fondamentaux :</a:t>
              </a:r>
            </a:p>
            <a:p>
              <a:pPr algn="ctr">
                <a:lnSpc>
                  <a:spcPts val="4060"/>
                </a:lnSpc>
              </a:pPr>
            </a:p>
            <a:p>
              <a:pPr algn="ctr">
                <a:lnSpc>
                  <a:spcPts val="4060"/>
                </a:lnSpc>
              </a:pPr>
            </a:p>
            <a:p>
              <a:pPr algn="ctr">
                <a:lnSpc>
                  <a:spcPts val="406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893961"/>
              <a:ext cx="10381462" cy="20631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88628" indent="-194314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Annualisation : Utilisation du facteur A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NN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=252 (jours de bourse) pour les rendements et 252​ pour les volatilités.</a:t>
              </a:r>
            </a:p>
            <a:p>
              <a:pPr algn="l" marL="388628" indent="-194314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Taux Sans Risque (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R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f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​) : Fixé à 4,5% (Reflet des Fed Funds en régime restrictif).</a:t>
              </a:r>
            </a:p>
            <a:p>
              <a:pPr algn="just">
                <a:lnSpc>
                  <a:spcPts val="25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357903" y="6765292"/>
            <a:ext cx="7786097" cy="2493008"/>
            <a:chOff x="0" y="0"/>
            <a:chExt cx="10381462" cy="332401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57150"/>
              <a:ext cx="6259512" cy="17250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00"/>
                </a:lnSpc>
              </a:pPr>
              <a:r>
                <a:rPr lang="en-US" sz="25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L</a:t>
              </a:r>
              <a:r>
                <a:rPr lang="en-US" sz="25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es Métriques d'Optimisation :</a:t>
              </a:r>
            </a:p>
            <a:p>
              <a:pPr algn="ctr">
                <a:lnSpc>
                  <a:spcPts val="3500"/>
                </a:lnSpc>
              </a:pPr>
            </a:p>
            <a:p>
              <a:pPr algn="ctr">
                <a:lnSpc>
                  <a:spcPts val="350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841797"/>
              <a:ext cx="10381462" cy="24822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88628" indent="-194314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Re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ndement Espéré : Moyenne arithmétique des rendements journaliers.</a:t>
              </a:r>
            </a:p>
            <a:p>
              <a:pPr algn="l" marL="388628" indent="-194314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M</a:t>
              </a: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atrice de Variance-Covariance : Base de l'estimation du risque du portefeuille.</a:t>
              </a:r>
            </a:p>
            <a:p>
              <a:pPr algn="l" marL="388628" indent="-194314" lvl="1">
                <a:lnSpc>
                  <a:spcPts val="2520"/>
                </a:lnSpc>
                <a:buFont typeface="Arial"/>
                <a:buChar char="•"/>
              </a:pPr>
              <a:r>
                <a:rPr lang="en-US" sz="1800">
                  <a:solidFill>
                    <a:srgbClr val="E1E1E1"/>
                  </a:solidFill>
                  <a:latin typeface="Open Sans 1"/>
                  <a:ea typeface="Open Sans 1"/>
                  <a:cs typeface="Open Sans 1"/>
                  <a:sym typeface="Open Sans 1"/>
                </a:rPr>
                <a:t>Ratio de Sharpe : La mesure d'efficience centrale de l'étude.</a:t>
              </a:r>
            </a:p>
            <a:p>
              <a:pPr algn="just">
                <a:lnSpc>
                  <a:spcPts val="252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1" id="11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7983266" y="2151731"/>
            <a:ext cx="8964286" cy="4123572"/>
          </a:xfrm>
          <a:custGeom>
            <a:avLst/>
            <a:gdLst/>
            <a:ahLst/>
            <a:cxnLst/>
            <a:rect r="r" b="b" t="t" l="l"/>
            <a:pathLst>
              <a:path h="4123572" w="8964286">
                <a:moveTo>
                  <a:pt x="0" y="0"/>
                </a:moveTo>
                <a:lnTo>
                  <a:pt x="8964286" y="0"/>
                </a:lnTo>
                <a:lnTo>
                  <a:pt x="8964286" y="4123572"/>
                </a:lnTo>
                <a:lnTo>
                  <a:pt x="0" y="4123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90397"/>
            <a:ext cx="6954566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SIMULATION MONTE CARLO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38837" y="3773826"/>
            <a:ext cx="7283775" cy="1516381"/>
            <a:chOff x="0" y="0"/>
            <a:chExt cx="9711700" cy="202184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320041"/>
              <a:ext cx="9711700" cy="17018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99"/>
                </a:lnSpc>
              </a:pPr>
            </a:p>
            <a:p>
              <a:pPr algn="l" marL="323847" indent="-161923" lvl="1">
                <a:lnSpc>
                  <a:spcPts val="2099"/>
                </a:lnSpc>
                <a:buFont typeface="Arial"/>
                <a:buChar char="•"/>
              </a:pPr>
              <a:r>
                <a:rPr lang="en-US" sz="14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Volume : 10 000 itérations indépendantes pour chaque période (Avant/Après).</a:t>
              </a:r>
            </a:p>
            <a:p>
              <a:pPr algn="l" marL="323847" indent="-161923" lvl="1">
                <a:lnSpc>
                  <a:spcPts val="2099"/>
                </a:lnSpc>
                <a:buFont typeface="Arial"/>
                <a:buChar char="•"/>
              </a:pPr>
              <a:r>
                <a:rPr lang="en-US" sz="14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Objectif : Discrétiser l'espace "Rendement-Risque" pour identifier les zones de densité de probabilité.</a:t>
              </a:r>
            </a:p>
            <a:p>
              <a:pPr algn="l">
                <a:lnSpc>
                  <a:spcPts val="2099"/>
                </a:lnSpc>
                <a:spcBef>
                  <a:spcPct val="0"/>
                </a:spcBef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0798" y="-57150"/>
              <a:ext cx="7517646" cy="4152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19"/>
                </a:lnSpc>
                <a:spcBef>
                  <a:spcPct val="0"/>
                </a:spcBef>
              </a:pPr>
              <a:r>
                <a:rPr lang="en-US" sz="17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L'approche par Simulation :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438837" y="7116081"/>
            <a:ext cx="7283775" cy="1553163"/>
            <a:chOff x="0" y="0"/>
            <a:chExt cx="9711700" cy="207088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626259"/>
              <a:ext cx="9711700" cy="14446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23852" indent="-161926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Contrainte de Budget : ∑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i=1n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​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​=1 </a:t>
              </a:r>
            </a:p>
            <a:p>
              <a:pPr algn="l" marL="323852" indent="-161926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Contrainte de Positivité : 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w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​≥0 (Exclusion de la vente à découvert, cohérent avec une gestion long-only sur ETF).</a:t>
              </a:r>
            </a:p>
            <a:p>
              <a:pPr algn="l">
                <a:lnSpc>
                  <a:spcPts val="2100"/>
                </a:lnSpc>
                <a:spcBef>
                  <a:spcPct val="0"/>
                </a:spcBef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90832" y="-57150"/>
              <a:ext cx="7669579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Algorithme de Pondération :</a:t>
              </a: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331239" y="6366939"/>
            <a:ext cx="4159151" cy="217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40"/>
              </a:lnSpc>
              <a:spcBef>
                <a:spcPct val="0"/>
              </a:spcBef>
            </a:pPr>
            <a:r>
              <a:rPr lang="en-US" sz="1400" spc="452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SIMULATION DE MONTE CARLO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7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290659" y="7116081"/>
            <a:ext cx="8968641" cy="1543638"/>
            <a:chOff x="0" y="0"/>
            <a:chExt cx="11958188" cy="2058184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626259"/>
              <a:ext cx="11958188" cy="1431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23852" indent="-161926" lvl="1">
                <a:lnSpc>
                  <a:spcPts val="2100"/>
                </a:lnSpc>
                <a:buFont typeface="Arial"/>
                <a:buChar char="•"/>
              </a:pPr>
              <a:r>
                <a:rPr lang="en-US" sz="15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Utilisation de la Loi des Grands Nombres : 10 000 points garantissent que l'erreur d'échantillonnage sur le portefeuille optimal est négligeable.</a:t>
              </a:r>
            </a:p>
            <a:p>
              <a:pPr algn="l">
                <a:lnSpc>
                  <a:spcPts val="2100"/>
                </a:lnSpc>
              </a:pPr>
            </a:p>
            <a:p>
              <a:pPr algn="l">
                <a:lnSpc>
                  <a:spcPts val="2100"/>
                </a:lnSpc>
                <a:spcBef>
                  <a:spcPct val="0"/>
                </a:spcBef>
              </a:pP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280511" y="-57150"/>
              <a:ext cx="7397405" cy="415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19"/>
                </a:lnSpc>
                <a:spcBef>
                  <a:spcPct val="0"/>
                </a:spcBef>
              </a:pPr>
              <a:r>
                <a:rPr lang="en-US" sz="1799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Statistiques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9144000" y="2984411"/>
            <a:ext cx="7667218" cy="5482603"/>
            <a:chOff x="0" y="0"/>
            <a:chExt cx="1381132" cy="98760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81132" cy="987607"/>
            </a:xfrm>
            <a:custGeom>
              <a:avLst/>
              <a:gdLst/>
              <a:ahLst/>
              <a:cxnLst/>
              <a:rect r="r" b="b" t="t" l="l"/>
              <a:pathLst>
                <a:path h="987607" w="1381132">
                  <a:moveTo>
                    <a:pt x="0" y="0"/>
                  </a:moveTo>
                  <a:lnTo>
                    <a:pt x="1381132" y="0"/>
                  </a:lnTo>
                  <a:lnTo>
                    <a:pt x="1381132" y="987607"/>
                  </a:lnTo>
                  <a:lnTo>
                    <a:pt x="0" y="987607"/>
                  </a:lnTo>
                  <a:close/>
                </a:path>
              </a:pathLst>
            </a:custGeom>
            <a:blipFill>
              <a:blip r:embed="rId2"/>
              <a:stretch>
                <a:fillRect l="-2005" t="0" r="-2005" b="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915709"/>
            <a:ext cx="10492510" cy="154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ANALYSE COMPARATIVE DES FRONTIÈRES EFFICIENTES</a:t>
            </a:r>
          </a:p>
        </p:txBody>
      </p:sp>
      <p:sp>
        <p:nvSpPr>
          <p:cNvPr name="TextBox 7" id="7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8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558832" y="3764514"/>
            <a:ext cx="8585168" cy="6633009"/>
            <a:chOff x="0" y="0"/>
            <a:chExt cx="11446891" cy="884401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0"/>
              <a:ext cx="11446891" cy="4107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980"/>
                </a:lnSpc>
              </a:pPr>
              <a:r>
                <a:rPr lang="en-US" sz="1800" spc="581" b="true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Analyse Comparative des Frontières</a:t>
              </a:r>
            </a:p>
            <a:p>
              <a:pPr algn="l">
                <a:lnSpc>
                  <a:spcPts val="1980"/>
                </a:lnSpc>
              </a:pPr>
            </a:p>
            <a:p>
              <a:pPr algn="l">
                <a:lnSpc>
                  <a:spcPts val="1980"/>
                </a:lnSpc>
              </a:pPr>
            </a:p>
            <a:p>
              <a:pPr algn="l">
                <a:lnSpc>
                  <a:spcPts val="1760"/>
                </a:lnSpc>
              </a:pPr>
              <a:r>
                <a:rPr lang="en-US" sz="1600" spc="516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Morphologie :</a:t>
              </a:r>
            </a:p>
            <a:p>
              <a:pPr algn="l">
                <a:lnSpc>
                  <a:spcPts val="1650"/>
                </a:lnSpc>
              </a:pPr>
            </a:p>
            <a:p>
              <a:pPr algn="l" marL="323852" indent="-161926" lvl="1">
                <a:lnSpc>
                  <a:spcPts val="1650"/>
                </a:lnSpc>
                <a:buFont typeface="Arial"/>
                <a:buChar char="•"/>
              </a:pPr>
              <a:r>
                <a:rPr lang="en-US" sz="1500" spc="484">
                  <a:solidFill>
                    <a:srgbClr val="004AAD"/>
                  </a:solidFill>
                  <a:latin typeface="Arial"/>
                  <a:ea typeface="Arial"/>
                  <a:cs typeface="Arial"/>
                  <a:sym typeface="Arial"/>
                </a:rPr>
                <a:t>Bleu (Avant) :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Opportunités compressées ; rendemen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ts écrasés (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[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R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]=0,79%).</a:t>
              </a:r>
            </a:p>
            <a:p>
              <a:pPr algn="l">
                <a:lnSpc>
                  <a:spcPts val="1650"/>
                </a:lnSpc>
              </a:pPr>
            </a:p>
            <a:p>
              <a:pPr algn="l" marL="323852" indent="-161926" lvl="1">
                <a:lnSpc>
                  <a:spcPts val="1650"/>
                </a:lnSpc>
                <a:buFont typeface="Arial"/>
                <a:buChar char="•"/>
              </a:pPr>
              <a:r>
                <a:rPr lang="en-US" sz="1500" spc="484">
                  <a:solidFill>
                    <a:srgbClr val="FF3131"/>
                  </a:solidFill>
                  <a:latin typeface="Arial"/>
                  <a:ea typeface="Arial"/>
                  <a:cs typeface="Arial"/>
                  <a:sym typeface="Arial"/>
                </a:rPr>
                <a:t>Rouge (Après) :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Expansion massive ; différentiation sectori</a:t>
              </a: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elle retrouvée.</a:t>
              </a:r>
            </a:p>
            <a:p>
              <a:pPr algn="l">
                <a:lnSpc>
                  <a:spcPts val="1650"/>
                </a:lnSpc>
              </a:pPr>
            </a:p>
            <a:p>
              <a:pPr algn="l">
                <a:lnSpc>
                  <a:spcPts val="1540"/>
                </a:lnSpc>
              </a:pPr>
            </a:p>
            <a:p>
              <a:pPr algn="just" marL="259083" indent="-129542" lvl="1">
                <a:lnSpc>
                  <a:spcPts val="1320"/>
                </a:lnSpc>
                <a:spcBef>
                  <a:spcPct val="0"/>
                </a:spcBef>
                <a:buFont typeface="Arial"/>
                <a:buChar char="•"/>
              </a:pPr>
            </a:p>
            <a:p>
              <a:pPr algn="ctr">
                <a:lnSpc>
                  <a:spcPts val="1980"/>
                </a:lnSpc>
                <a:spcBef>
                  <a:spcPct val="0"/>
                </a:spcBef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3598065"/>
              <a:ext cx="11446891" cy="5245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50"/>
                </a:lnSpc>
              </a:pPr>
            </a:p>
            <a:p>
              <a:pPr algn="l">
                <a:lnSpc>
                  <a:spcPts val="1759"/>
                </a:lnSpc>
              </a:pPr>
              <a:r>
                <a:rPr lang="en-US" sz="1599" spc="516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Dynamique :</a:t>
              </a:r>
            </a:p>
            <a:p>
              <a:pPr algn="l">
                <a:lnSpc>
                  <a:spcPts val="1759"/>
                </a:lnSpc>
              </a:pPr>
            </a:p>
            <a:p>
              <a:pPr algn="l" marL="323850" indent="-161925" lvl="1">
                <a:lnSpc>
                  <a:spcPts val="1650"/>
                </a:lnSpc>
                <a:buFont typeface="Arial"/>
                <a:buChar char="•"/>
              </a:pP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Translation NE : Migration vers la performance </a:t>
              </a:r>
            </a:p>
            <a:p>
              <a:pPr algn="l">
                <a:lnSpc>
                  <a:spcPts val="1650"/>
                </a:lnSpc>
              </a:pPr>
            </a:p>
            <a:p>
              <a:pPr algn="l" marL="323850" indent="-161925" lvl="1">
                <a:lnSpc>
                  <a:spcPts val="1650"/>
                </a:lnSpc>
                <a:buFont typeface="Arial"/>
                <a:buChar char="•"/>
              </a:pPr>
              <a:r>
                <a:rPr lang="en-US" sz="1500" spc="484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Prime de Risque : Reconstitution du surplus de rendement par unité de risque.</a:t>
              </a: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l">
                <a:lnSpc>
                  <a:spcPts val="1759"/>
                </a:lnSpc>
              </a:pPr>
            </a:p>
            <a:p>
              <a:pPr algn="just">
                <a:lnSpc>
                  <a:spcPts val="1759"/>
                </a:lnSpc>
              </a:pPr>
            </a:p>
            <a:p>
              <a:pPr algn="ctr">
                <a:lnSpc>
                  <a:spcPts val="17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9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7580241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17692515" y="513682"/>
            <a:ext cx="0" cy="354402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4448170" y="2655976"/>
            <a:ext cx="9391659" cy="4789746"/>
          </a:xfrm>
          <a:custGeom>
            <a:avLst/>
            <a:gdLst/>
            <a:ahLst/>
            <a:cxnLst/>
            <a:rect r="r" b="b" t="t" l="l"/>
            <a:pathLst>
              <a:path h="4789746" w="9391659">
                <a:moveTo>
                  <a:pt x="0" y="0"/>
                </a:moveTo>
                <a:lnTo>
                  <a:pt x="9391660" y="0"/>
                </a:lnTo>
                <a:lnTo>
                  <a:pt x="9391660" y="4789746"/>
                </a:lnTo>
                <a:lnTo>
                  <a:pt x="0" y="47897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076325"/>
            <a:ext cx="14616094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050"/>
              </a:lnSpc>
            </a:pPr>
            <a:r>
              <a:rPr lang="en-US" sz="5500">
                <a:solidFill>
                  <a:srgbClr val="E1E1E1"/>
                </a:solidFill>
                <a:latin typeface="Josefin Sans"/>
                <a:ea typeface="Josefin Sans"/>
                <a:cs typeface="Josefin Sans"/>
                <a:sym typeface="Josefin Sans"/>
              </a:rPr>
              <a:t>LA RÉALLOCATION AVANT/APRÈS CHOC</a:t>
            </a:r>
          </a:p>
        </p:txBody>
      </p:sp>
      <p:sp>
        <p:nvSpPr>
          <p:cNvPr name="TextBox 6" id="6"/>
          <p:cNvSpPr txBox="true"/>
          <p:nvPr/>
        </p:nvSpPr>
        <p:spPr>
          <a:xfrm rot="-5400000">
            <a:off x="14317626" y="5007610"/>
            <a:ext cx="6647028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YANNIS ANNANE &amp; PAUL ROLLAND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439" y="9897143"/>
            <a:ext cx="2245860" cy="271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89"/>
              </a:lnSpc>
            </a:pPr>
            <a:r>
              <a:rPr lang="en-US" sz="1899" spc="613">
                <a:solidFill>
                  <a:srgbClr val="E1E1E1"/>
                </a:solidFill>
                <a:latin typeface="Josefin Sans Light"/>
                <a:ea typeface="Josefin Sans Light"/>
                <a:cs typeface="Josefin Sans Light"/>
                <a:sym typeface="Josefin Sans Light"/>
              </a:rPr>
              <a:t>2026-13-02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733605" y="8217247"/>
            <a:ext cx="4820790" cy="1384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Capitulati</a:t>
            </a:r>
            <a:r>
              <a:rPr lang="en-US" sz="15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on du secteur Santé (XLV) : </a:t>
            </a:r>
          </a:p>
          <a:p>
            <a:pPr algn="l">
              <a:lnSpc>
                <a:spcPts val="2002"/>
              </a:lnSpc>
            </a:pPr>
          </a:p>
          <a:p>
            <a:pPr algn="just" marL="272034" indent="-136017" lvl="1">
              <a:lnSpc>
                <a:spcPts val="1764"/>
              </a:lnSpc>
              <a:buFont typeface="Arial"/>
              <a:buChar char="•"/>
            </a:pP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Avant : Pilier central à ~50% (Recherche de sécurité absolue).</a:t>
            </a:r>
          </a:p>
          <a:p>
            <a:pPr algn="just" marL="272034" indent="-136017" lvl="1">
              <a:lnSpc>
                <a:spcPts val="1764"/>
              </a:lnSpc>
              <a:buFont typeface="Arial"/>
              <a:buChar char="•"/>
            </a:pP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Après : Liquidation quasi totale ( 2%). La protection passive n'est plus la priorité.</a:t>
            </a:r>
          </a:p>
          <a:p>
            <a:pPr algn="l">
              <a:lnSpc>
                <a:spcPts val="1764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6991" y="8212572"/>
            <a:ext cx="4820790" cy="12016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2"/>
              </a:lnSpc>
            </a:pPr>
            <a:r>
              <a:rPr lang="en-US" sz="1501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Offensive Technologique</a:t>
            </a:r>
            <a:r>
              <a:rPr lang="en-US" sz="1501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&amp; Industrielle (XLK / IT</a:t>
            </a:r>
            <a:r>
              <a:rPr lang="en-US" sz="1501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A) :</a:t>
            </a:r>
          </a:p>
          <a:p>
            <a:pPr algn="l">
              <a:lnSpc>
                <a:spcPts val="2175"/>
              </a:lnSpc>
            </a:pPr>
          </a:p>
          <a:p>
            <a:pPr algn="l" marL="272229" indent="-136115" lvl="1">
              <a:lnSpc>
                <a:spcPts val="1765"/>
              </a:lnSpc>
              <a:buFont typeface="Arial"/>
              <a:buChar char="•"/>
            </a:pP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La Tech (XLK) voit son </a:t>
            </a: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poids multiplié par 4,5 (de 4% à 19%).</a:t>
            </a:r>
          </a:p>
          <a:p>
            <a:pPr algn="l" marL="272229" indent="-136115" lvl="1">
              <a:lnSpc>
                <a:spcPts val="1765"/>
              </a:lnSpc>
              <a:buFont typeface="Arial"/>
              <a:buChar char="•"/>
            </a:pP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L'Industrie (ITA) devient l'ancrage principal (&gt;35%).</a:t>
            </a:r>
          </a:p>
          <a:p>
            <a:pPr algn="l">
              <a:lnSpc>
                <a:spcPts val="1821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2438510" y="8212572"/>
            <a:ext cx="4820790" cy="1384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Interprétati</a:t>
            </a:r>
            <a:r>
              <a:rPr lang="en-US" sz="1500" b="true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on :</a:t>
            </a:r>
          </a:p>
          <a:p>
            <a:pPr algn="l">
              <a:lnSpc>
                <a:spcPts val="2002"/>
              </a:lnSpc>
            </a:pPr>
          </a:p>
          <a:p>
            <a:pPr algn="just" marL="272034" indent="-136017" lvl="1">
              <a:lnSpc>
                <a:spcPts val="1764"/>
              </a:lnSpc>
              <a:buFont typeface="Arial"/>
              <a:buChar char="•"/>
            </a:pP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Le</a:t>
            </a: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 modèle délaisse la "protection contre la baisse" pour capturer la "prime de relance". On </a:t>
            </a:r>
            <a:r>
              <a:rPr lang="en-US" sz="1260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passe d'un portefeuille de crise à un portefeuille agressif.</a:t>
            </a:r>
          </a:p>
          <a:p>
            <a:pPr algn="l">
              <a:lnSpc>
                <a:spcPts val="1764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1E1E1"/>
                </a:solidFill>
                <a:latin typeface="Open Sans 1"/>
                <a:ea typeface="Open Sans 1"/>
                <a:cs typeface="Open Sans 1"/>
                <a:sym typeface="Open Sans 1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DAHBDy9g1aA</dc:identifier>
  <dcterms:modified xsi:type="dcterms:W3CDTF">2011-08-01T06:04:30Z</dcterms:modified>
  <cp:revision>1</cp:revision>
  <dc:title>Réallocation Sectorielle face au Choc de Taux 2025</dc:title>
</cp:coreProperties>
</file>

<file path=docProps/thumbnail.jpeg>
</file>